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72" r:id="rId2"/>
    <p:sldId id="287" r:id="rId3"/>
    <p:sldId id="273" r:id="rId4"/>
    <p:sldId id="263" r:id="rId5"/>
    <p:sldId id="278" r:id="rId6"/>
    <p:sldId id="282" r:id="rId7"/>
    <p:sldId id="283" r:id="rId8"/>
    <p:sldId id="284" r:id="rId9"/>
    <p:sldId id="286" r:id="rId10"/>
    <p:sldId id="270" r:id="rId11"/>
  </p:sldIdLst>
  <p:sldSz cx="18288000" cy="10287000"/>
  <p:notesSz cx="6858000" cy="9144000"/>
  <p:embeddedFontLst>
    <p:embeddedFont>
      <p:font typeface="Arial Narrow" panose="020B060602020203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lus Jakarta Sans" panose="020B060402020202020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3B7BD-9BF1-43BB-AC30-2989DDC2AB1C}" type="datetimeFigureOut">
              <a:rPr lang="id-ID" smtClean="0"/>
              <a:t>11/03/2025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B281A-C8DF-4319-ACF5-2A866B78489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021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B281A-C8DF-4319-ACF5-2A866B78489D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101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DC79A4-300C-2304-DE99-83B455E21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"/>
            <a:ext cx="18288000" cy="102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62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ID" dirty="0"/>
          </a:p>
        </p:txBody>
      </p:sp>
      <p:sp>
        <p:nvSpPr>
          <p:cNvPr id="3" name="Freeform 3"/>
          <p:cNvSpPr/>
          <p:nvPr/>
        </p:nvSpPr>
        <p:spPr>
          <a:xfrm flipH="1">
            <a:off x="13526486" y="5507564"/>
            <a:ext cx="4761514" cy="4779436"/>
          </a:xfrm>
          <a:custGeom>
            <a:avLst/>
            <a:gdLst/>
            <a:ahLst/>
            <a:cxnLst/>
            <a:rect l="l" t="t" r="r" b="b"/>
            <a:pathLst>
              <a:path w="4761514" h="4779436">
                <a:moveTo>
                  <a:pt x="4761514" y="0"/>
                </a:moveTo>
                <a:lnTo>
                  <a:pt x="0" y="0"/>
                </a:lnTo>
                <a:lnTo>
                  <a:pt x="0" y="4779436"/>
                </a:lnTo>
                <a:lnTo>
                  <a:pt x="4761514" y="4779436"/>
                </a:lnTo>
                <a:lnTo>
                  <a:pt x="47615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3103"/>
            <a:ext cx="4582066" cy="4599313"/>
          </a:xfrm>
          <a:custGeom>
            <a:avLst/>
            <a:gdLst/>
            <a:ahLst/>
            <a:cxnLst/>
            <a:rect l="l" t="t" r="r" b="b"/>
            <a:pathLst>
              <a:path w="4582066" h="4599313">
                <a:moveTo>
                  <a:pt x="0" y="4599313"/>
                </a:moveTo>
                <a:lnTo>
                  <a:pt x="4582066" y="4599313"/>
                </a:lnTo>
                <a:lnTo>
                  <a:pt x="4582066" y="0"/>
                </a:lnTo>
                <a:lnTo>
                  <a:pt x="0" y="0"/>
                </a:lnTo>
                <a:lnTo>
                  <a:pt x="0" y="45993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06556" y="2615873"/>
            <a:ext cx="11474889" cy="2875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61"/>
              </a:lnSpc>
              <a:spcBef>
                <a:spcPct val="0"/>
              </a:spcBef>
            </a:pPr>
            <a:r>
              <a:rPr lang="en-US" sz="17043" b="1" dirty="0" err="1">
                <a:solidFill>
                  <a:srgbClr val="FCBD3D"/>
                </a:solidFill>
                <a:latin typeface="BROTHER" pitchFamily="2" charset="0"/>
                <a:ea typeface="Be Vietnam Ultra-Bold"/>
                <a:cs typeface="Be Vietnam Ultra-Bold"/>
                <a:sym typeface="Be Vietnam Ultra-Bold"/>
              </a:rPr>
              <a:t>Terima</a:t>
            </a:r>
            <a:endParaRPr lang="en-US" sz="17043" b="1" dirty="0">
              <a:solidFill>
                <a:srgbClr val="FCBD3D"/>
              </a:solidFill>
              <a:latin typeface="BROTHER" pitchFamily="2" charset="0"/>
              <a:ea typeface="Be Vietnam Ultra-Bold"/>
              <a:cs typeface="Be Vietnam Ultra-Bold"/>
              <a:sym typeface="Be Vietnam Ul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06556" y="4427155"/>
            <a:ext cx="11474889" cy="2875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61"/>
              </a:lnSpc>
              <a:spcBef>
                <a:spcPct val="0"/>
              </a:spcBef>
            </a:pPr>
            <a:r>
              <a:rPr lang="en-US" sz="17043" b="1" dirty="0">
                <a:solidFill>
                  <a:srgbClr val="FFFFFF"/>
                </a:solidFill>
                <a:latin typeface="BROTHER" pitchFamily="2" charset="0"/>
                <a:ea typeface="Be Vietnam Ultra-Bold"/>
                <a:cs typeface="Be Vietnam Ultra-Bold"/>
                <a:sym typeface="Be Vietnam Ultra-Bold"/>
              </a:rPr>
              <a:t>Kasih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8612918"/>
            <a:ext cx="937534" cy="645382"/>
          </a:xfrm>
          <a:custGeom>
            <a:avLst/>
            <a:gdLst/>
            <a:ahLst/>
            <a:cxnLst/>
            <a:rect l="l" t="t" r="r" b="b"/>
            <a:pathLst>
              <a:path w="937534" h="645382">
                <a:moveTo>
                  <a:pt x="0" y="0"/>
                </a:moveTo>
                <a:lnTo>
                  <a:pt x="937534" y="0"/>
                </a:lnTo>
                <a:lnTo>
                  <a:pt x="937534" y="645382"/>
                </a:lnTo>
                <a:lnTo>
                  <a:pt x="0" y="645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29603" b="-12305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21766" y="1028700"/>
            <a:ext cx="937534" cy="645382"/>
          </a:xfrm>
          <a:custGeom>
            <a:avLst/>
            <a:gdLst/>
            <a:ahLst/>
            <a:cxnLst/>
            <a:rect l="l" t="t" r="r" b="b"/>
            <a:pathLst>
              <a:path w="937534" h="645382">
                <a:moveTo>
                  <a:pt x="0" y="0"/>
                </a:moveTo>
                <a:lnTo>
                  <a:pt x="937534" y="0"/>
                </a:lnTo>
                <a:lnTo>
                  <a:pt x="937534" y="645382"/>
                </a:lnTo>
                <a:lnTo>
                  <a:pt x="0" y="645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29603" b="-12305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590582" y="2176661"/>
            <a:ext cx="399902" cy="39990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97516" y="6959019"/>
            <a:ext cx="399902" cy="39990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590582" y="2928079"/>
            <a:ext cx="399902" cy="39990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97516" y="7710436"/>
            <a:ext cx="399902" cy="39990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sp>
        <p:nvSpPr>
          <p:cNvPr id="23" name="TextBox 26">
            <a:extLst>
              <a:ext uri="{FF2B5EF4-FFF2-40B4-BE49-F238E27FC236}">
                <a16:creationId xmlns:a16="http://schemas.microsoft.com/office/drawing/2014/main" id="{911E8DC7-D280-8C9C-55D0-79631924C4D0}"/>
              </a:ext>
            </a:extLst>
          </p:cNvPr>
          <p:cNvSpPr txBox="1"/>
          <p:nvPr/>
        </p:nvSpPr>
        <p:spPr>
          <a:xfrm>
            <a:off x="7323874" y="1817013"/>
            <a:ext cx="3640251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b="1" spc="-56" dirty="0">
                <a:solidFill>
                  <a:srgbClr val="FFFFFF"/>
                </a:solidFill>
                <a:latin typeface="Plus Jakarta Sans" pitchFamily="2" charset="0"/>
                <a:ea typeface="Be Vietnam Ultra-Bold"/>
                <a:cs typeface="Plus Jakarta Sans" pitchFamily="2" charset="0"/>
                <a:sym typeface="Be Vietnam Ultra-Bold"/>
              </a:rPr>
              <a:t>DINAS KEPEMUDAAN DAN OLAHRAGA</a:t>
            </a:r>
          </a:p>
          <a:p>
            <a:pPr algn="ctr">
              <a:spcBef>
                <a:spcPct val="0"/>
              </a:spcBef>
            </a:pPr>
            <a:r>
              <a:rPr lang="en-US" sz="1400" b="1" spc="-56" dirty="0">
                <a:solidFill>
                  <a:srgbClr val="FFFFFF"/>
                </a:solidFill>
                <a:latin typeface="Plus Jakarta Sans" pitchFamily="2" charset="0"/>
                <a:ea typeface="Be Vietnam Ultra-Bold"/>
                <a:cs typeface="Plus Jakarta Sans" pitchFamily="2" charset="0"/>
                <a:sym typeface="Be Vietnam Ultra-Bold"/>
              </a:rPr>
              <a:t>PROVINSI NUSA TENGGARA TIMUR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3B3529-345D-0D2C-DF21-D03A541F53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7" y="527793"/>
            <a:ext cx="1143004" cy="1213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9588CB-DD19-A51B-E1CA-8161AC0A76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0" y="4103688"/>
            <a:ext cx="6349206" cy="63492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4A8CF2-14B5-D04A-D57E-375B5A4D866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6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563" y="4204494"/>
            <a:ext cx="6349206" cy="6349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36D08-C28D-D4D4-38BC-D958389AD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B47C345-109E-B308-B189-8F2B68336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"/>
            <a:ext cx="18288000" cy="10285988"/>
          </a:xfrm>
          <a:prstGeom prst="rect">
            <a:avLst/>
          </a:prstGeom>
        </p:spPr>
      </p:pic>
      <p:sp>
        <p:nvSpPr>
          <p:cNvPr id="16" name="Freeform 16">
            <a:extLst>
              <a:ext uri="{FF2B5EF4-FFF2-40B4-BE49-F238E27FC236}">
                <a16:creationId xmlns:a16="http://schemas.microsoft.com/office/drawing/2014/main" id="{F8C9710E-208B-2E3E-663B-BFB1FC196899}"/>
              </a:ext>
            </a:extLst>
          </p:cNvPr>
          <p:cNvSpPr/>
          <p:nvPr/>
        </p:nvSpPr>
        <p:spPr>
          <a:xfrm>
            <a:off x="1028700" y="8612918"/>
            <a:ext cx="937534" cy="645382"/>
          </a:xfrm>
          <a:custGeom>
            <a:avLst/>
            <a:gdLst/>
            <a:ahLst/>
            <a:cxnLst/>
            <a:rect l="l" t="t" r="r" b="b"/>
            <a:pathLst>
              <a:path w="937534" h="645382">
                <a:moveTo>
                  <a:pt x="0" y="0"/>
                </a:moveTo>
                <a:lnTo>
                  <a:pt x="937534" y="0"/>
                </a:lnTo>
                <a:lnTo>
                  <a:pt x="937534" y="645382"/>
                </a:lnTo>
                <a:lnTo>
                  <a:pt x="0" y="645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9603" b="-123055"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CFF3807-C42A-1A33-8DDE-1AAB951B7607}"/>
              </a:ext>
            </a:extLst>
          </p:cNvPr>
          <p:cNvSpPr/>
          <p:nvPr/>
        </p:nvSpPr>
        <p:spPr>
          <a:xfrm>
            <a:off x="16321766" y="1028700"/>
            <a:ext cx="937534" cy="645382"/>
          </a:xfrm>
          <a:custGeom>
            <a:avLst/>
            <a:gdLst/>
            <a:ahLst/>
            <a:cxnLst/>
            <a:rect l="l" t="t" r="r" b="b"/>
            <a:pathLst>
              <a:path w="937534" h="645382">
                <a:moveTo>
                  <a:pt x="0" y="0"/>
                </a:moveTo>
                <a:lnTo>
                  <a:pt x="937534" y="0"/>
                </a:lnTo>
                <a:lnTo>
                  <a:pt x="937534" y="645382"/>
                </a:lnTo>
                <a:lnTo>
                  <a:pt x="0" y="645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9603" b="-123055"/>
            </a:stretch>
          </a:blipFill>
        </p:spPr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13A8B823-1BB8-F15C-64C0-C7B9850E98FC}"/>
              </a:ext>
            </a:extLst>
          </p:cNvPr>
          <p:cNvGrpSpPr/>
          <p:nvPr/>
        </p:nvGrpSpPr>
        <p:grpSpPr>
          <a:xfrm>
            <a:off x="16590582" y="2176661"/>
            <a:ext cx="399902" cy="399902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37CD188-6B10-D385-16B6-113BDF6E19E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4B401DD5-A31A-5EC7-B0DD-0DE785F831D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B5D01707-821F-8BA9-620E-F03FD0756293}"/>
              </a:ext>
            </a:extLst>
          </p:cNvPr>
          <p:cNvGrpSpPr/>
          <p:nvPr/>
        </p:nvGrpSpPr>
        <p:grpSpPr>
          <a:xfrm>
            <a:off x="1297516" y="6959019"/>
            <a:ext cx="399902" cy="399902"/>
            <a:chOff x="0" y="0"/>
            <a:chExt cx="812800" cy="8128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7B24A5E7-19E0-04C4-4890-D099BD9B448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C2F4A4B-598E-1829-354C-346326E1AE0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A7C1516D-C975-0B7D-1925-A6347490E79D}"/>
              </a:ext>
            </a:extLst>
          </p:cNvPr>
          <p:cNvGrpSpPr/>
          <p:nvPr/>
        </p:nvGrpSpPr>
        <p:grpSpPr>
          <a:xfrm>
            <a:off x="16590582" y="2928079"/>
            <a:ext cx="399902" cy="399902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50236546-056C-39EF-B63A-91FE85826A1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12769EE5-1C46-D2E1-ACA0-F0435810391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84B12D80-6B4E-539D-653C-E4F47245F405}"/>
              </a:ext>
            </a:extLst>
          </p:cNvPr>
          <p:cNvGrpSpPr/>
          <p:nvPr/>
        </p:nvGrpSpPr>
        <p:grpSpPr>
          <a:xfrm>
            <a:off x="1297516" y="7710436"/>
            <a:ext cx="399902" cy="399902"/>
            <a:chOff x="0" y="0"/>
            <a:chExt cx="812800" cy="812800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F3EC6391-6BCF-C3F3-0A27-151FC461640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E5C10CC4-ECC5-1238-8E2E-1A257F863BD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24303E9-310D-4068-FF6A-2F81AD505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507" y="4187998"/>
            <a:ext cx="6349206" cy="6349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B5E1B2-D937-42F3-CE4E-F33A92979C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6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470" y="4288804"/>
            <a:ext cx="6349206" cy="6349206"/>
          </a:xfrm>
          <a:prstGeom prst="rect">
            <a:avLst/>
          </a:prstGeom>
          <a:noFill/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E2FCC096-30E7-442B-9DC7-E4F47FF2DCAB}"/>
              </a:ext>
            </a:extLst>
          </p:cNvPr>
          <p:cNvSpPr txBox="1">
            <a:spLocks/>
          </p:cNvSpPr>
          <p:nvPr/>
        </p:nvSpPr>
        <p:spPr>
          <a:xfrm>
            <a:off x="1066800" y="603195"/>
            <a:ext cx="15849600" cy="12219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2060"/>
            </a:solidFill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Plus Jakarta Sans" pitchFamily="2" charset="0"/>
                <a:cs typeface="Plus Jakarta Sans" pitchFamily="2" charset="0"/>
              </a:rPr>
              <a:t>DASAR HUKUM</a:t>
            </a:r>
            <a:endParaRPr lang="en-US" sz="4050" b="1" dirty="0">
              <a:latin typeface="Plus Jakarta Sans" pitchFamily="2" charset="0"/>
              <a:cs typeface="Plus Jakarta Sans" pitchFamily="2" charset="0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9621B98A-7E3C-4DBF-8CAE-CA16DDCAB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3927"/>
              </p:ext>
            </p:extLst>
          </p:nvPr>
        </p:nvGraphicFramePr>
        <p:xfrm>
          <a:off x="762000" y="2376612"/>
          <a:ext cx="13944600" cy="7408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155">
                  <a:extLst>
                    <a:ext uri="{9D8B030D-6E8A-4147-A177-3AD203B41FA5}">
                      <a16:colId xmlns:a16="http://schemas.microsoft.com/office/drawing/2014/main" val="2300066567"/>
                    </a:ext>
                  </a:extLst>
                </a:gridCol>
                <a:gridCol w="12927445">
                  <a:extLst>
                    <a:ext uri="{9D8B030D-6E8A-4147-A177-3AD203B41FA5}">
                      <a16:colId xmlns:a16="http://schemas.microsoft.com/office/drawing/2014/main" val="816875410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1.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Undang-Undang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Nomor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40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Tahun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2009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tentang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Kepemudaan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Plus Jakarta Sans" panose="020B0604020202020204" charset="0"/>
                        <a:cs typeface="Plus Jakarta Sans" panose="020B0604020202020204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60417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2.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Peraturan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Pemerintah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Nomor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41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Tahun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2011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tentang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Pengembangan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Kewirausahaan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dan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Kepeloporan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Pemuda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serta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Penyediaan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Prasarana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dan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Sarana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Kepemudaan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Plus Jakarta Sans" panose="020B0604020202020204" charset="0"/>
                        <a:cs typeface="Plus Jakarta Sans" panose="020B0604020202020204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775828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3. 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id-ID" sz="2400" b="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Peraturan Presiden Nomor 66 Tahun 2017 tentang Koordinasi Strategis Lintas Sektor Penyelenggaraan Pelayanan Kepemudaan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Plus Jakarta Sans" panose="020B0604020202020204" charset="0"/>
                        <a:cs typeface="Plus Jakarta Sans" panose="020B0604020202020204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11580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4.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id-ID" sz="2400" b="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Peraturan Menteri Pemuda dan Olahraga Nomor 0944 Tahun 2015 tentang Tata Cara Pemberian Fasilitasi Pengembangan Kewirausahaan Pemuda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Plus Jakarta Sans" panose="020B0604020202020204" charset="0"/>
                        <a:cs typeface="Plus Jakarta Sans" panose="020B0604020202020204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08751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5.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Peraturan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Menteri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Keuangan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Nomor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102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Tahun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2024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tentang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Perubahan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atas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Peraturan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Menteri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Keuangan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Nomor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110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Tahun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2023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tentang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Indikator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Tingkat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Kinerja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Daerah dan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Petunjuk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Teknis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Bagian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Dana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Alokasi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Umum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yang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ditentukan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Plus Jakarta Sans" panose="020B0604020202020204" charset="0"/>
                          <a:cs typeface="Plus Jakarta Sans" panose="020B0604020202020204" charset="0"/>
                        </a:rPr>
                        <a:t>penggunaannya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Plus Jakarta Sans" panose="020B0604020202020204" charset="0"/>
                        <a:cs typeface="Plus Jakarta Sans" panose="020B0604020202020204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474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486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36D08-C28D-D4D4-38BC-D958389AD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B47C345-109E-B308-B189-8F2B68336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"/>
            <a:ext cx="18288000" cy="10285988"/>
          </a:xfrm>
          <a:prstGeom prst="rect">
            <a:avLst/>
          </a:prstGeom>
        </p:spPr>
      </p:pic>
      <p:sp>
        <p:nvSpPr>
          <p:cNvPr id="16" name="Freeform 16">
            <a:extLst>
              <a:ext uri="{FF2B5EF4-FFF2-40B4-BE49-F238E27FC236}">
                <a16:creationId xmlns:a16="http://schemas.microsoft.com/office/drawing/2014/main" id="{F8C9710E-208B-2E3E-663B-BFB1FC196899}"/>
              </a:ext>
            </a:extLst>
          </p:cNvPr>
          <p:cNvSpPr/>
          <p:nvPr/>
        </p:nvSpPr>
        <p:spPr>
          <a:xfrm>
            <a:off x="1028700" y="8612918"/>
            <a:ext cx="937534" cy="645382"/>
          </a:xfrm>
          <a:custGeom>
            <a:avLst/>
            <a:gdLst/>
            <a:ahLst/>
            <a:cxnLst/>
            <a:rect l="l" t="t" r="r" b="b"/>
            <a:pathLst>
              <a:path w="937534" h="645382">
                <a:moveTo>
                  <a:pt x="0" y="0"/>
                </a:moveTo>
                <a:lnTo>
                  <a:pt x="937534" y="0"/>
                </a:lnTo>
                <a:lnTo>
                  <a:pt x="937534" y="645382"/>
                </a:lnTo>
                <a:lnTo>
                  <a:pt x="0" y="645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9603" b="-123055"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CFF3807-C42A-1A33-8DDE-1AAB951B7607}"/>
              </a:ext>
            </a:extLst>
          </p:cNvPr>
          <p:cNvSpPr/>
          <p:nvPr/>
        </p:nvSpPr>
        <p:spPr>
          <a:xfrm>
            <a:off x="16321766" y="1028700"/>
            <a:ext cx="937534" cy="645382"/>
          </a:xfrm>
          <a:custGeom>
            <a:avLst/>
            <a:gdLst/>
            <a:ahLst/>
            <a:cxnLst/>
            <a:rect l="l" t="t" r="r" b="b"/>
            <a:pathLst>
              <a:path w="937534" h="645382">
                <a:moveTo>
                  <a:pt x="0" y="0"/>
                </a:moveTo>
                <a:lnTo>
                  <a:pt x="937534" y="0"/>
                </a:lnTo>
                <a:lnTo>
                  <a:pt x="937534" y="645382"/>
                </a:lnTo>
                <a:lnTo>
                  <a:pt x="0" y="645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9603" b="-123055"/>
            </a:stretch>
          </a:blipFill>
        </p:spPr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13A8B823-1BB8-F15C-64C0-C7B9850E98FC}"/>
              </a:ext>
            </a:extLst>
          </p:cNvPr>
          <p:cNvGrpSpPr/>
          <p:nvPr/>
        </p:nvGrpSpPr>
        <p:grpSpPr>
          <a:xfrm>
            <a:off x="16590582" y="2176661"/>
            <a:ext cx="399902" cy="399902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37CD188-6B10-D385-16B6-113BDF6E19E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4B401DD5-A31A-5EC7-B0DD-0DE785F831D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B5D01707-821F-8BA9-620E-F03FD0756293}"/>
              </a:ext>
            </a:extLst>
          </p:cNvPr>
          <p:cNvGrpSpPr/>
          <p:nvPr/>
        </p:nvGrpSpPr>
        <p:grpSpPr>
          <a:xfrm>
            <a:off x="1297516" y="6959019"/>
            <a:ext cx="399902" cy="399902"/>
            <a:chOff x="0" y="0"/>
            <a:chExt cx="812800" cy="8128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7B24A5E7-19E0-04C4-4890-D099BD9B448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C2F4A4B-598E-1829-354C-346326E1AE0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A7C1516D-C975-0B7D-1925-A6347490E79D}"/>
              </a:ext>
            </a:extLst>
          </p:cNvPr>
          <p:cNvGrpSpPr/>
          <p:nvPr/>
        </p:nvGrpSpPr>
        <p:grpSpPr>
          <a:xfrm>
            <a:off x="16590582" y="2928079"/>
            <a:ext cx="399902" cy="399902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50236546-056C-39EF-B63A-91FE85826A1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12769EE5-1C46-D2E1-ACA0-F0435810391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84B12D80-6B4E-539D-653C-E4F47245F405}"/>
              </a:ext>
            </a:extLst>
          </p:cNvPr>
          <p:cNvGrpSpPr/>
          <p:nvPr/>
        </p:nvGrpSpPr>
        <p:grpSpPr>
          <a:xfrm>
            <a:off x="1297516" y="7710436"/>
            <a:ext cx="399902" cy="399902"/>
            <a:chOff x="0" y="0"/>
            <a:chExt cx="812800" cy="812800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F3EC6391-6BCF-C3F3-0A27-151FC461640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E5C10CC4-ECC5-1238-8E2E-1A257F863BD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24303E9-310D-4068-FF6A-2F81AD505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507" y="4187998"/>
            <a:ext cx="6349206" cy="6349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B5E1B2-D937-42F3-CE4E-F33A92979C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6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470" y="4288804"/>
            <a:ext cx="6349206" cy="6349206"/>
          </a:xfrm>
          <a:prstGeom prst="rect">
            <a:avLst/>
          </a:prstGeom>
          <a:noFill/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E2FCC096-30E7-442B-9DC7-E4F47FF2DCAB}"/>
              </a:ext>
            </a:extLst>
          </p:cNvPr>
          <p:cNvSpPr txBox="1">
            <a:spLocks/>
          </p:cNvSpPr>
          <p:nvPr/>
        </p:nvSpPr>
        <p:spPr>
          <a:xfrm>
            <a:off x="1066800" y="603195"/>
            <a:ext cx="15849600" cy="12219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2060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Plus Jakarta Sans" pitchFamily="2" charset="0"/>
                <a:cs typeface="Plus Jakarta Sans" pitchFamily="2" charset="0"/>
              </a:rPr>
              <a:t>PROGRAM KEGIATAN YANG MENDUKUNG </a:t>
            </a:r>
            <a:br>
              <a:rPr lang="en-US" b="1" dirty="0">
                <a:latin typeface="Plus Jakarta Sans" pitchFamily="2" charset="0"/>
                <a:cs typeface="Plus Jakarta Sans" pitchFamily="2" charset="0"/>
              </a:rPr>
            </a:br>
            <a:r>
              <a:rPr lang="en-US" b="1" dirty="0">
                <a:latin typeface="Plus Jakarta Sans" pitchFamily="2" charset="0"/>
                <a:cs typeface="Plus Jakarta Sans" pitchFamily="2" charset="0"/>
              </a:rPr>
              <a:t>DASA CITA GUBERNUR DAN WAKIL GUBERNUR NTT</a:t>
            </a:r>
            <a:endParaRPr lang="en-US" sz="4050" b="1" dirty="0">
              <a:latin typeface="Plus Jakarta Sans" pitchFamily="2" charset="0"/>
              <a:cs typeface="Plus Jakarta Sans" pitchFamily="2" charset="0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9621B98A-7E3C-4DBF-8CAE-CA16DDCAB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250232"/>
              </p:ext>
            </p:extLst>
          </p:nvPr>
        </p:nvGraphicFramePr>
        <p:xfrm>
          <a:off x="233408" y="2376612"/>
          <a:ext cx="14820900" cy="6548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792">
                  <a:extLst>
                    <a:ext uri="{9D8B030D-6E8A-4147-A177-3AD203B41FA5}">
                      <a16:colId xmlns:a16="http://schemas.microsoft.com/office/drawing/2014/main" val="2300066567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816875410"/>
                    </a:ext>
                  </a:extLst>
                </a:gridCol>
                <a:gridCol w="4606848">
                  <a:extLst>
                    <a:ext uri="{9D8B030D-6E8A-4147-A177-3AD203B41FA5}">
                      <a16:colId xmlns:a16="http://schemas.microsoft.com/office/drawing/2014/main" val="2389056383"/>
                    </a:ext>
                  </a:extLst>
                </a:gridCol>
                <a:gridCol w="4275260">
                  <a:extLst>
                    <a:ext uri="{9D8B030D-6E8A-4147-A177-3AD203B41FA5}">
                      <a16:colId xmlns:a16="http://schemas.microsoft.com/office/drawing/2014/main" val="3526483463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NO.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KEGIATAN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JUMLAH ANGGARAN (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Rp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)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DAU - SG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KET.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875759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1.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Koordinasi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,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sinkronisasi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dan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penyelenggaraan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peningkatan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kapasitas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daya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saing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pemuda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pelopor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Provinsi</a:t>
                      </a:r>
                      <a:endParaRPr lang="en-US" sz="2400" dirty="0"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Rp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. 1.850.000.000,-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Kegiatan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berupa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pelatihan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kepada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pemuda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(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laki-laki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dan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perempuan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)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usia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16-30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Tahun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,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Bantuan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permodalan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, Youth Campaign dan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Inkubator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Bisnis</a:t>
                      </a:r>
                      <a:endParaRPr lang="en-US" sz="2400" dirty="0"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60417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2.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Koordinasi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,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sinkronisasi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dan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penyelenggaraan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pengembangan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kewirausahaan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pemuda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bagi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wirausaha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muda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tingkat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Provinsi</a:t>
                      </a:r>
                      <a:endParaRPr lang="en-US" sz="2400" dirty="0"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Rp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. 3.100.000.000,-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2000" dirty="0"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137160" marR="137160" marT="68580" marB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775828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latin typeface="Plus Jakarta Sans" pitchFamily="2" charset="0"/>
                          <a:cs typeface="Plus Jakarta Sans" pitchFamily="2" charset="0"/>
                        </a:rPr>
                        <a:t>TOTAL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Plus Jakarta Sans" pitchFamily="2" charset="0"/>
                          <a:cs typeface="Plus Jakarta Sans" pitchFamily="2" charset="0"/>
                        </a:rPr>
                        <a:t>Rp</a:t>
                      </a:r>
                      <a:r>
                        <a:rPr lang="en-US" sz="2400" b="1" dirty="0">
                          <a:latin typeface="Plus Jakarta Sans" pitchFamily="2" charset="0"/>
                          <a:cs typeface="Plus Jakarta Sans" pitchFamily="2" charset="0"/>
                        </a:rPr>
                        <a:t>. 4.950.000.000,-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lang="en-US" sz="2400" dirty="0"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115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09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209FD3E-AF27-15A6-812B-38A35B2D2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"/>
            <a:ext cx="18288000" cy="10285988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028700" y="8612918"/>
            <a:ext cx="937534" cy="645382"/>
          </a:xfrm>
          <a:custGeom>
            <a:avLst/>
            <a:gdLst/>
            <a:ahLst/>
            <a:cxnLst/>
            <a:rect l="l" t="t" r="r" b="b"/>
            <a:pathLst>
              <a:path w="937534" h="645382">
                <a:moveTo>
                  <a:pt x="0" y="0"/>
                </a:moveTo>
                <a:lnTo>
                  <a:pt x="937534" y="0"/>
                </a:lnTo>
                <a:lnTo>
                  <a:pt x="937534" y="645382"/>
                </a:lnTo>
                <a:lnTo>
                  <a:pt x="0" y="645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9603" b="-12305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321766" y="1028700"/>
            <a:ext cx="937534" cy="645382"/>
          </a:xfrm>
          <a:custGeom>
            <a:avLst/>
            <a:gdLst/>
            <a:ahLst/>
            <a:cxnLst/>
            <a:rect l="l" t="t" r="r" b="b"/>
            <a:pathLst>
              <a:path w="937534" h="645382">
                <a:moveTo>
                  <a:pt x="0" y="0"/>
                </a:moveTo>
                <a:lnTo>
                  <a:pt x="937534" y="0"/>
                </a:lnTo>
                <a:lnTo>
                  <a:pt x="937534" y="645382"/>
                </a:lnTo>
                <a:lnTo>
                  <a:pt x="0" y="645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9603" b="-123055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6590582" y="2176661"/>
            <a:ext cx="399902" cy="39990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97516" y="6959019"/>
            <a:ext cx="399902" cy="39990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590582" y="2928079"/>
            <a:ext cx="399902" cy="39990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97516" y="7710436"/>
            <a:ext cx="399902" cy="399902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D3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5"/>
                </a:lnSpc>
              </a:pPr>
              <a:endParaRPr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9CBB3D9A-524A-C4F8-170E-2B5B7DD8E2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743" y="7205133"/>
            <a:ext cx="4736198" cy="31574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6CD256A-8212-4B21-08A8-CDD50E9B9B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789" y="7242808"/>
            <a:ext cx="4736198" cy="315746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B8CFDEC0-6F8B-4063-BBE2-5337D0A9C9CA}"/>
              </a:ext>
            </a:extLst>
          </p:cNvPr>
          <p:cNvSpPr txBox="1">
            <a:spLocks/>
          </p:cNvSpPr>
          <p:nvPr/>
        </p:nvSpPr>
        <p:spPr>
          <a:xfrm>
            <a:off x="685800" y="190500"/>
            <a:ext cx="15849600" cy="1143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Plus Jakarta Sans" pitchFamily="2" charset="0"/>
                <a:cs typeface="Plus Jakarta Sans" pitchFamily="2" charset="0"/>
              </a:rPr>
              <a:t>PETUNJUK TEKNIS KEGIATAN PELATIHAN </a:t>
            </a:r>
            <a:endParaRPr lang="en-US" sz="4050" b="1" dirty="0">
              <a:latin typeface="Plus Jakarta Sans" pitchFamily="2" charset="0"/>
              <a:cs typeface="Plus Jakarta Sans" pitchFamily="2" charset="0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9564431-2CFE-4EF3-A9C8-682390B87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92446"/>
              </p:ext>
            </p:extLst>
          </p:nvPr>
        </p:nvGraphicFramePr>
        <p:xfrm>
          <a:off x="762000" y="1664717"/>
          <a:ext cx="14689873" cy="8175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063">
                  <a:extLst>
                    <a:ext uri="{9D8B030D-6E8A-4147-A177-3AD203B41FA5}">
                      <a16:colId xmlns:a16="http://schemas.microsoft.com/office/drawing/2014/main" val="3037150270"/>
                    </a:ext>
                  </a:extLst>
                </a:gridCol>
                <a:gridCol w="9720810">
                  <a:extLst>
                    <a:ext uri="{9D8B030D-6E8A-4147-A177-3AD203B41FA5}">
                      <a16:colId xmlns:a16="http://schemas.microsoft.com/office/drawing/2014/main" val="122304973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1104939021"/>
                    </a:ext>
                  </a:extLst>
                </a:gridCol>
              </a:tblGrid>
              <a:tr h="5421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NO.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KEGIATAN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KET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846403"/>
                  </a:ext>
                </a:extLst>
              </a:tr>
              <a:tr h="27256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1.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Pelatihan Kriya: Handycraf perca tenun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, </a:t>
                      </a: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Handycraf anyaman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, </a:t>
                      </a: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Handycraf ukiran meubeler</a:t>
                      </a:r>
                      <a:endParaRPr lang="en-ID" sz="2800" kern="1200" dirty="0">
                        <a:solidFill>
                          <a:schemeClr val="dk1"/>
                        </a:solidFill>
                        <a:effectLst/>
                        <a:latin typeface="Plus Jakarta Sans" panose="020B0604020202020204" charset="0"/>
                        <a:ea typeface="+mn-ea"/>
                        <a:cs typeface="Plus Jakarta Sans" panose="020B0604020202020204" charset="0"/>
                      </a:endParaRPr>
                    </a:p>
                    <a:p>
                      <a:pPr lvl="0"/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Pelatihan Desain Grafis</a:t>
                      </a:r>
                      <a:endParaRPr lang="en-ID" sz="2800" kern="1200" dirty="0">
                        <a:solidFill>
                          <a:schemeClr val="dk1"/>
                        </a:solidFill>
                        <a:effectLst/>
                        <a:latin typeface="Plus Jakarta Sans" panose="020B0604020202020204" charset="0"/>
                        <a:ea typeface="+mn-ea"/>
                        <a:cs typeface="Plus Jakarta Sans" panose="020B0604020202020204" charset="0"/>
                      </a:endParaRPr>
                    </a:p>
                    <a:p>
                      <a:pPr lvl="0"/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Pelatihan bagi Konten Kreator</a:t>
                      </a:r>
                      <a:endParaRPr lang="en-ID" sz="2800" kern="1200" dirty="0">
                        <a:solidFill>
                          <a:schemeClr val="dk1"/>
                        </a:solidFill>
                        <a:effectLst/>
                        <a:latin typeface="Plus Jakarta Sans" panose="020B0604020202020204" charset="0"/>
                        <a:ea typeface="+mn-ea"/>
                        <a:cs typeface="Plus Jakarta Sans" panose="020B0604020202020204" charset="0"/>
                      </a:endParaRPr>
                    </a:p>
                    <a:p>
                      <a:pPr lvl="0"/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Pelatihan Desain </a:t>
                      </a:r>
                      <a:r>
                        <a:rPr lang="id-ID" sz="2800" i="1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Fashion</a:t>
                      </a:r>
                      <a:endParaRPr lang="en-ID" sz="2800" kern="1200" dirty="0">
                        <a:solidFill>
                          <a:schemeClr val="dk1"/>
                        </a:solidFill>
                        <a:effectLst/>
                        <a:latin typeface="Plus Jakarta Sans" panose="020B0604020202020204" charset="0"/>
                        <a:ea typeface="+mn-ea"/>
                        <a:cs typeface="Plus Jakarta Sans" panose="020B0604020202020204" charset="0"/>
                      </a:endParaRPr>
                    </a:p>
                    <a:p>
                      <a:pPr lvl="0"/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Pelatihan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Kuliner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pangan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lokal</a:t>
                      </a:r>
                      <a:endParaRPr lang="en-ID" sz="2800" kern="1200" dirty="0">
                        <a:solidFill>
                          <a:schemeClr val="dk1"/>
                        </a:solidFill>
                        <a:effectLst/>
                        <a:latin typeface="Plus Jakarta Sans" panose="020B0604020202020204" charset="0"/>
                        <a:ea typeface="+mn-ea"/>
                        <a:cs typeface="Plus Jakarta Sans" panose="020B0604020202020204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endParaRPr lang="en-US" sz="2400" dirty="0">
                        <a:latin typeface="Plus Jakarta Sans" pitchFamily="2" charset="0"/>
                        <a:cs typeface="Plus Jakarta Sans" pitchFamily="2" charset="0"/>
                      </a:endParaRPr>
                    </a:p>
                    <a:p>
                      <a:pPr algn="l"/>
                      <a:endParaRPr lang="en-US" sz="2400" dirty="0">
                        <a:latin typeface="Plus Jakarta Sans" pitchFamily="2" charset="0"/>
                        <a:cs typeface="Plus Jakarta Sans" pitchFamily="2" charset="0"/>
                      </a:endParaRPr>
                    </a:p>
                    <a:p>
                      <a:pPr algn="l"/>
                      <a:endParaRPr lang="en-US" sz="2400" dirty="0">
                        <a:latin typeface="Plus Jakarta Sans" pitchFamily="2" charset="0"/>
                        <a:cs typeface="Plus Jakarta Sans" pitchFamily="2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Kegiatan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berupa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pelatihan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kreativitas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kepada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pemuda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(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laki-laki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dan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perempuan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)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serta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bantuan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permodalan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sesuai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Undang-undang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No. 40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Tahun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2009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tentang</a:t>
                      </a:r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2400" dirty="0" err="1">
                          <a:latin typeface="Plus Jakarta Sans" pitchFamily="2" charset="0"/>
                          <a:cs typeface="Plus Jakarta Sans" pitchFamily="2" charset="0"/>
                        </a:rPr>
                        <a:t>Kepemudaan</a:t>
                      </a:r>
                      <a:endParaRPr lang="en-US" sz="2400" dirty="0"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65383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2.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</a:t>
                      </a: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emberian materi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, </a:t>
                      </a: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Pendampingan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, </a:t>
                      </a: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Pembimbingan,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 </a:t>
                      </a: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Kemitraan, Promosi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 dan </a:t>
                      </a: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Bantuan akses permodalan</a:t>
                      </a:r>
                      <a:endParaRPr lang="en-US" sz="4800" dirty="0">
                        <a:latin typeface="Plus Jakarta Sans" panose="020B0604020202020204" charset="0"/>
                        <a:cs typeface="Plus Jakarta Sans" panose="020B0604020202020204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2400" dirty="0"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137160" marR="137160" marT="68580" marB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58861"/>
                  </a:ext>
                </a:extLst>
              </a:tr>
              <a:tr h="10353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lus Jakarta Sans" pitchFamily="2" charset="0"/>
                          <a:cs typeface="Plus Jakarta Sans" pitchFamily="2" charset="0"/>
                        </a:rPr>
                        <a:t>3. </a:t>
                      </a: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Persiapan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 : </a:t>
                      </a: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Seleksi lokasi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, </a:t>
                      </a: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Sosialisasi kepada pemangku kepentingan di lokasi terseleksi</a:t>
                      </a:r>
                      <a:r>
                        <a:rPr lang="en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, </a:t>
                      </a: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Seleksi peserta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.</a:t>
                      </a:r>
                      <a:endParaRPr lang="en-ID" sz="2800" kern="1200" dirty="0">
                        <a:solidFill>
                          <a:schemeClr val="dk1"/>
                        </a:solidFill>
                        <a:effectLst/>
                        <a:latin typeface="Plus Jakarta Sans" panose="020B0604020202020204" charset="0"/>
                        <a:ea typeface="+mn-ea"/>
                        <a:cs typeface="Plus Jakarta Sans" panose="020B0604020202020204" charset="0"/>
                      </a:endParaRPr>
                    </a:p>
                    <a:p>
                      <a:pPr lvl="0"/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Syarat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 :</a:t>
                      </a:r>
                    </a:p>
                    <a:p>
                      <a:pPr marL="457200" lvl="0" indent="-457200">
                        <a:buFont typeface="Wingdings" panose="05000000000000000000" pitchFamily="2" charset="2"/>
                        <a:buChar char="§"/>
                      </a:pP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Pemuda berusia 16-30 tahun</a:t>
                      </a:r>
                      <a:endParaRPr lang="en-ID" sz="2800" kern="1200" dirty="0">
                        <a:solidFill>
                          <a:schemeClr val="dk1"/>
                        </a:solidFill>
                        <a:effectLst/>
                        <a:latin typeface="Plus Jakarta Sans" panose="020B0604020202020204" charset="0"/>
                        <a:ea typeface="+mn-ea"/>
                        <a:cs typeface="Plus Jakarta Sans" panose="020B0604020202020204" charset="0"/>
                      </a:endParaRPr>
                    </a:p>
                    <a:p>
                      <a:pPr marL="457200" lvl="0" indent="-457200">
                        <a:buFont typeface="Wingdings" panose="05000000000000000000" pitchFamily="2" charset="2"/>
                        <a:buChar char="§"/>
                      </a:pP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Memiliki KTP setempat yang masih berlaku</a:t>
                      </a:r>
                      <a:endParaRPr lang="en-ID" sz="2800" kern="1200" dirty="0">
                        <a:solidFill>
                          <a:schemeClr val="dk1"/>
                        </a:solidFill>
                        <a:effectLst/>
                        <a:latin typeface="Plus Jakarta Sans" panose="020B0604020202020204" charset="0"/>
                        <a:ea typeface="+mn-ea"/>
                        <a:cs typeface="Plus Jakarta Sans" panose="020B0604020202020204" charset="0"/>
                      </a:endParaRPr>
                    </a:p>
                    <a:p>
                      <a:pPr marL="457200" lvl="0" indent="-457200">
                        <a:buFont typeface="Wingdings" panose="05000000000000000000" pitchFamily="2" charset="2"/>
                        <a:buChar char="§"/>
                      </a:pP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Sehat jasmani rohani, bebas dari NAPZA</a:t>
                      </a:r>
                      <a:endParaRPr lang="en-ID" sz="2800" kern="1200" dirty="0">
                        <a:solidFill>
                          <a:schemeClr val="dk1"/>
                        </a:solidFill>
                        <a:effectLst/>
                        <a:latin typeface="Plus Jakarta Sans" panose="020B0604020202020204" charset="0"/>
                        <a:ea typeface="+mn-ea"/>
                        <a:cs typeface="Plus Jakarta Sans" panose="020B0604020202020204" charset="0"/>
                      </a:endParaRPr>
                    </a:p>
                    <a:p>
                      <a:pPr marL="457200" lvl="0" indent="-457200">
                        <a:buFont typeface="Wingdings" panose="05000000000000000000" pitchFamily="2" charset="2"/>
                        <a:buChar char="§"/>
                      </a:pP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Tidak sedang terlibat kriminalitas dan kasus hokum</a:t>
                      </a:r>
                      <a:endParaRPr lang="en-ID" sz="2800" kern="1200" dirty="0">
                        <a:solidFill>
                          <a:schemeClr val="dk1"/>
                        </a:solidFill>
                        <a:effectLst/>
                        <a:latin typeface="Plus Jakarta Sans" panose="020B0604020202020204" charset="0"/>
                        <a:ea typeface="+mn-ea"/>
                        <a:cs typeface="Plus Jakarta Sans" panose="020B0604020202020204" charset="0"/>
                      </a:endParaRPr>
                    </a:p>
                    <a:p>
                      <a:pPr marL="457200" lvl="0" indent="-457200">
                        <a:buFont typeface="Wingdings" panose="05000000000000000000" pitchFamily="2" charset="2"/>
                        <a:buChar char="§"/>
                      </a:pPr>
                      <a:r>
                        <a:rPr lang="id-ID" sz="2800" kern="1200" dirty="0">
                          <a:solidFill>
                            <a:schemeClr val="dk1"/>
                          </a:solidFill>
                          <a:effectLst/>
                          <a:latin typeface="Plus Jakarta Sans" panose="020B0604020202020204" charset="0"/>
                          <a:ea typeface="+mn-ea"/>
                          <a:cs typeface="Plus Jakarta Sans" panose="020B0604020202020204" charset="0"/>
                        </a:rPr>
                        <a:t>Memiliki komptensi minimal di bidang terkait</a:t>
                      </a:r>
                      <a:endParaRPr lang="en-ID" sz="2800" kern="1200" dirty="0">
                        <a:solidFill>
                          <a:schemeClr val="dk1"/>
                        </a:solidFill>
                        <a:effectLst/>
                        <a:latin typeface="Plus Jakarta Sans" panose="020B0604020202020204" charset="0"/>
                        <a:ea typeface="+mn-ea"/>
                        <a:cs typeface="Plus Jakarta Sans" panose="020B0604020202020204" charset="0"/>
                      </a:endParaRPr>
                    </a:p>
                    <a:p>
                      <a:pPr algn="l"/>
                      <a:endParaRPr lang="en-US" sz="2400" dirty="0">
                        <a:latin typeface="Plus Jakarta Sans" panose="020B0604020202020204" charset="0"/>
                        <a:cs typeface="Plus Jakarta Sans" panose="020B0604020202020204" charset="0"/>
                      </a:endParaRPr>
                    </a:p>
                  </a:txBody>
                  <a:tcPr marL="137160" marR="137160" marT="68580" marB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2800" dirty="0">
                        <a:latin typeface="+mn-lt"/>
                        <a:cs typeface="Plus Jakarta Sans" pitchFamily="2" charset="0"/>
                      </a:endParaRPr>
                    </a:p>
                  </a:txBody>
                  <a:tcPr marL="137160" marR="137160" marT="68580" marB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0196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5A29C-8E29-CD60-46E7-7853690B8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58C69-8D8D-B3C6-F789-15B23EC66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"/>
            <a:ext cx="18288000" cy="10285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F1BD1D-802B-4867-EC30-CA7BE31F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6900"/>
            <a:ext cx="17373600" cy="1295400"/>
          </a:xfrm>
        </p:spPr>
        <p:txBody>
          <a:bodyPr>
            <a:normAutofit fontScale="90000"/>
          </a:bodyPr>
          <a:lstStyle/>
          <a:p>
            <a:pPr algn="l"/>
            <a:br>
              <a:rPr lang="en-US" b="1" dirty="0"/>
            </a:br>
            <a:r>
              <a:rPr lang="en-US" b="1" dirty="0" err="1"/>
              <a:t>Juknis</a:t>
            </a:r>
            <a:r>
              <a:rPr lang="id-ID" b="1" dirty="0"/>
              <a:t> Pelaksanaan Kegiatan </a:t>
            </a:r>
            <a:r>
              <a:rPr lang="id-ID" b="1" i="1" dirty="0"/>
              <a:t>Youth Campaign</a:t>
            </a:r>
            <a:r>
              <a:rPr lang="id-ID" b="1" dirty="0"/>
              <a:t> dan Inkubator Bisnis di NTT  </a:t>
            </a:r>
            <a:br>
              <a:rPr lang="en-US" b="1" dirty="0"/>
            </a:br>
            <a:br>
              <a:rPr lang="en-US" b="1" dirty="0"/>
            </a:br>
            <a:r>
              <a:rPr lang="id-ID" b="1" dirty="0"/>
              <a:t>Tahap Persiapan (Input)</a:t>
            </a:r>
            <a:r>
              <a:rPr lang="en-US" b="1" dirty="0"/>
              <a:t>.</a:t>
            </a:r>
            <a:br>
              <a:rPr lang="en-ID" b="1" dirty="0"/>
            </a:br>
            <a:r>
              <a:rPr lang="id-ID" b="1" i="1" dirty="0"/>
              <a:t>a. Identifikasi Sasaran Kegiatan</a:t>
            </a:r>
            <a:r>
              <a:rPr lang="en-US" b="1" dirty="0"/>
              <a:t>.</a:t>
            </a:r>
            <a:br>
              <a:rPr lang="en-ID" b="1" i="1" dirty="0"/>
            </a:br>
            <a:r>
              <a:rPr lang="id-ID" b="1" dirty="0"/>
              <a:t>Target Peserta</a:t>
            </a:r>
            <a:r>
              <a:rPr lang="id-ID" dirty="0"/>
              <a:t>: </a:t>
            </a:r>
            <a:r>
              <a:rPr lang="en-US" dirty="0"/>
              <a:t>100</a:t>
            </a:r>
            <a:r>
              <a:rPr lang="id-ID" dirty="0"/>
              <a:t> pemuda pengusaha (laki-laki dan perempuan) dari 8 daerah otonom di NTT (Kota Kupang, Kabupaten Kupang, TTS, TTU, Belu, Malaka, Alor dan Ende).</a:t>
            </a:r>
            <a:br>
              <a:rPr lang="en-US" dirty="0"/>
            </a:br>
            <a:br>
              <a:rPr lang="en-ID" dirty="0"/>
            </a:br>
            <a:endParaRPr lang="en-US" sz="4050" b="1" dirty="0">
              <a:latin typeface="Plus Jakarta Sans" pitchFamily="2" charset="0"/>
              <a:cs typeface="Plus Jakarta Sans" pitchFamily="2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BF4C669-0718-4A34-8465-35576F2FD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387293"/>
              </p:ext>
            </p:extLst>
          </p:nvPr>
        </p:nvGraphicFramePr>
        <p:xfrm>
          <a:off x="4114800" y="4230143"/>
          <a:ext cx="11810999" cy="5789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7249">
                  <a:extLst>
                    <a:ext uri="{9D8B030D-6E8A-4147-A177-3AD203B41FA5}">
                      <a16:colId xmlns:a16="http://schemas.microsoft.com/office/drawing/2014/main" val="689754556"/>
                    </a:ext>
                  </a:extLst>
                </a:gridCol>
                <a:gridCol w="209219">
                  <a:extLst>
                    <a:ext uri="{9D8B030D-6E8A-4147-A177-3AD203B41FA5}">
                      <a16:colId xmlns:a16="http://schemas.microsoft.com/office/drawing/2014/main" val="2488382132"/>
                    </a:ext>
                  </a:extLst>
                </a:gridCol>
                <a:gridCol w="552781">
                  <a:extLst>
                    <a:ext uri="{9D8B030D-6E8A-4147-A177-3AD203B41FA5}">
                      <a16:colId xmlns:a16="http://schemas.microsoft.com/office/drawing/2014/main" val="1207028629"/>
                    </a:ext>
                  </a:extLst>
                </a:gridCol>
                <a:gridCol w="2817280">
                  <a:extLst>
                    <a:ext uri="{9D8B030D-6E8A-4147-A177-3AD203B41FA5}">
                      <a16:colId xmlns:a16="http://schemas.microsoft.com/office/drawing/2014/main" val="1237513412"/>
                    </a:ext>
                  </a:extLst>
                </a:gridCol>
                <a:gridCol w="1861998">
                  <a:extLst>
                    <a:ext uri="{9D8B030D-6E8A-4147-A177-3AD203B41FA5}">
                      <a16:colId xmlns:a16="http://schemas.microsoft.com/office/drawing/2014/main" val="2725215921"/>
                    </a:ext>
                  </a:extLst>
                </a:gridCol>
                <a:gridCol w="5512472">
                  <a:extLst>
                    <a:ext uri="{9D8B030D-6E8A-4147-A177-3AD203B41FA5}">
                      <a16:colId xmlns:a16="http://schemas.microsoft.com/office/drawing/2014/main" val="3391301516"/>
                    </a:ext>
                  </a:extLst>
                </a:gridCol>
              </a:tblGrid>
              <a:tr h="6927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No.</a:t>
                      </a:r>
                      <a:endParaRPr lang="en-ID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Kab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/Kota</a:t>
                      </a:r>
                      <a:endParaRPr lang="en-ID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Rencana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Peserta</a:t>
                      </a:r>
                      <a:endParaRPr lang="en-ID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Keterangan</a:t>
                      </a:r>
                      <a:endParaRPr lang="en-ID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665449"/>
                  </a:ext>
                </a:extLst>
              </a:tr>
              <a:tr h="33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en-ID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1.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Kota </a:t>
                      </a:r>
                      <a:r>
                        <a:rPr lang="en-US" sz="2000" dirty="0" err="1">
                          <a:effectLst/>
                        </a:rPr>
                        <a:t>Kupang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Kota Kupang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20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Tempat pelaksanaan Kota Kupang</a:t>
                      </a:r>
                      <a:endParaRPr lang="en-ID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712448"/>
                  </a:ext>
                </a:extLst>
              </a:tr>
              <a:tr h="6927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ID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2.</a:t>
                      </a:r>
                      <a:endParaRPr lang="en-ID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Kabupaten Kupang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Kabupaten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Kupang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10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046964"/>
                  </a:ext>
                </a:extLst>
              </a:tr>
              <a:tr h="33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ID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3.</a:t>
                      </a:r>
                      <a:endParaRPr lang="en-ID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Kab. TTS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Kab</a:t>
                      </a:r>
                      <a:r>
                        <a:rPr lang="en-US" sz="2800" dirty="0">
                          <a:effectLst/>
                        </a:rPr>
                        <a:t>. TTS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5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589732"/>
                  </a:ext>
                </a:extLst>
              </a:tr>
              <a:tr h="33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ID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4.</a:t>
                      </a:r>
                      <a:endParaRPr lang="en-ID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Kab. TTU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Kab</a:t>
                      </a:r>
                      <a:r>
                        <a:rPr lang="en-US" sz="2800" dirty="0">
                          <a:effectLst/>
                        </a:rPr>
                        <a:t>. TTU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5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97836"/>
                  </a:ext>
                </a:extLst>
              </a:tr>
              <a:tr h="33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ID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5.</a:t>
                      </a:r>
                      <a:endParaRPr lang="en-ID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Kab. Belu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Kab. Belu</a:t>
                      </a:r>
                      <a:endParaRPr lang="en-ID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5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58202"/>
                  </a:ext>
                </a:extLst>
              </a:tr>
              <a:tr h="33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ID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6.</a:t>
                      </a:r>
                      <a:endParaRPr lang="en-ID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Kab. Malaka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Kab</a:t>
                      </a:r>
                      <a:r>
                        <a:rPr lang="en-US" sz="2800" dirty="0">
                          <a:effectLst/>
                        </a:rPr>
                        <a:t>. </a:t>
                      </a:r>
                      <a:r>
                        <a:rPr lang="en-US" sz="2800" dirty="0" err="1">
                          <a:effectLst/>
                        </a:rPr>
                        <a:t>Malaka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5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997482"/>
                  </a:ext>
                </a:extLst>
              </a:tr>
              <a:tr h="6927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en-ID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Kab</a:t>
                      </a:r>
                      <a:r>
                        <a:rPr lang="en-US" sz="2800" dirty="0">
                          <a:effectLst/>
                        </a:rPr>
                        <a:t>. </a:t>
                      </a:r>
                      <a:r>
                        <a:rPr lang="en-US" sz="2800" dirty="0" err="1">
                          <a:effectLst/>
                        </a:rPr>
                        <a:t>Alor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25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Tempat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pelaksanaan</a:t>
                      </a:r>
                      <a:r>
                        <a:rPr lang="en-US" sz="2800" dirty="0">
                          <a:effectLst/>
                        </a:rPr>
                        <a:t> Kota </a:t>
                      </a:r>
                      <a:r>
                        <a:rPr lang="en-US" sz="2800" dirty="0" err="1">
                          <a:effectLst/>
                        </a:rPr>
                        <a:t>Kalabahi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690829"/>
                  </a:ext>
                </a:extLst>
              </a:tr>
              <a:tr h="6927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en-ID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Kab. Ende</a:t>
                      </a:r>
                      <a:endParaRPr lang="en-ID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25</a:t>
                      </a:r>
                      <a:endParaRPr lang="en-ID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Tempat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pelaksanaan</a:t>
                      </a:r>
                      <a:r>
                        <a:rPr lang="en-US" sz="2800" dirty="0">
                          <a:effectLst/>
                        </a:rPr>
                        <a:t> Kota Ende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663309"/>
                  </a:ext>
                </a:extLst>
              </a:tr>
              <a:tr h="33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ID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ID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Jumlah</a:t>
                      </a:r>
                      <a:endParaRPr lang="en-ID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100</a:t>
                      </a:r>
                      <a:endParaRPr lang="en-ID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ID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864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304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5A29C-8E29-CD60-46E7-7853690B8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58C69-8D8D-B3C6-F789-15B23EC66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"/>
            <a:ext cx="18288000" cy="102859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B496B5-4ABA-4F74-8C2C-4760D53F41ED}"/>
              </a:ext>
            </a:extLst>
          </p:cNvPr>
          <p:cNvSpPr/>
          <p:nvPr/>
        </p:nvSpPr>
        <p:spPr>
          <a:xfrm>
            <a:off x="457200" y="841149"/>
            <a:ext cx="17256512" cy="84933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d-ID" sz="28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Kriteria Seleksi 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Memiliki minat dan usaha di bidang teknologi informasi (IT) dan industri kreatif (periklanan, desain, fashion, kuliner, dll.).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Memiliki potensi pengembangan usaha.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terwakilan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gender (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0% laki-laki, 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0% perempuan).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Dinas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Pemuda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Olahraga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Kabupaten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/Kota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mengusulkan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peserta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namun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tetap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diverifikasi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kembali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oleh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Dinas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Pemuda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Olahraga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Provinsi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NTT.</a:t>
            </a: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id-ID" sz="2800" b="1" i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Persiapan Logistik</a:t>
            </a:r>
            <a:endParaRPr lang="en-ID" sz="2400" b="1" i="1" dirty="0">
              <a:solidFill>
                <a:srgbClr val="2F549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id-ID" sz="28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Tempat Kegiatan 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Kota Kupang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Kota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Kalabahi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Kota Ende.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id-ID" sz="28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Alat dan Bahan 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Perangkat presentasi (proyektor, laptop)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diadakan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kupang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Modul pelatihan (cetak dan digital)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diadakan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kupang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Komputer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jinjing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(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sewa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atau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memakai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inventaris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dinas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Akses internet stabil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diadakan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tempat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pelatihan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Ruang pertemuan nyaman dan 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eralatan dokumentasi.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Papan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flip chart 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 clipper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Kertas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flip chart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meta plan, </a:t>
            </a:r>
            <a:r>
              <a:rPr lang="en-US" sz="2800" i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posh it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Spidol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white board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Isolasi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double tape,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lem</a:t>
            </a:r>
            <a:endParaRPr lang="en-ID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7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5A29C-8E29-CD60-46E7-7853690B8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58C69-8D8D-B3C6-F789-15B23EC66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"/>
            <a:ext cx="18288000" cy="102859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33E058-F7E6-4285-A104-5935A110C5D2}"/>
              </a:ext>
            </a:extLst>
          </p:cNvPr>
          <p:cNvSpPr/>
          <p:nvPr/>
        </p:nvSpPr>
        <p:spPr>
          <a:xfrm>
            <a:off x="914400" y="1076573"/>
            <a:ext cx="16535400" cy="81817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id-ID" sz="2800" b="1" i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Penyusunan Materi Pelatihan</a:t>
            </a:r>
            <a:endParaRPr lang="en-ID" sz="2800" b="1" i="1" dirty="0">
              <a:solidFill>
                <a:srgbClr val="2F549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 pelatihan disusun berdasarkan kebutuhan peserta, meliputi 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Pengembangan produk kreatif.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Manajemen keuangan.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Pemasaran digital (media sosial, SEO, marketplace).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Jaringan dan kolaborasi bisnis.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Serta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lainnya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seperti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akan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dijelaskan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pada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tahap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pelaksanaan</a:t>
            </a:r>
            <a:endParaRPr lang="en-US" sz="28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id-ID" sz="2800" b="1" i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Rekrutmen Narasumber dan Fasilitator</a:t>
            </a:r>
            <a:endParaRPr lang="en-ID" sz="2800" b="1" i="1" dirty="0">
              <a:solidFill>
                <a:srgbClr val="2F549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Mendatangkan Narasumber dan konselor berpengalaman di bidang kewirausahaan, teknologi, dan industri kreatif.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Memastikan Narasumber memiliki pengalaman dalam pendampingan usaha rintisan.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>
              <a:spcBef>
                <a:spcPts val="800"/>
              </a:spcBef>
              <a:spcAft>
                <a:spcPts val="400"/>
              </a:spcAft>
            </a:pPr>
            <a:r>
              <a:rPr lang="id-ID" sz="28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Tahap Pelaksanaan (Proses)</a:t>
            </a:r>
            <a:endParaRPr lang="en-ID" sz="2800" b="1" dirty="0">
              <a:solidFill>
                <a:srgbClr val="2F549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id-ID" sz="2800" b="1" i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Seleksi/Kurasi Peserta</a:t>
            </a:r>
            <a:endParaRPr lang="en-ID" sz="2800" b="1" i="1" dirty="0">
              <a:solidFill>
                <a:srgbClr val="2F549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Proses seleksi dilakukan melalui :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Pengumpulan proposal usaha dari calon peserta.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Wawancara untuk menilai motivasi dan kesiapan peserta.</a:t>
            </a:r>
            <a:endParaRPr lang="en-ID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Penetapan 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peserta terpilih dengan komposisi gender yang seimbang</a:t>
            </a:r>
            <a:r>
              <a:rPr lang="id-ID" sz="12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ID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601898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5A29C-8E29-CD60-46E7-7853690B8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58C69-8D8D-B3C6-F789-15B23EC66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"/>
            <a:ext cx="18288000" cy="102859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33E058-F7E6-4285-A104-5935A110C5D2}"/>
              </a:ext>
            </a:extLst>
          </p:cNvPr>
          <p:cNvSpPr/>
          <p:nvPr/>
        </p:nvSpPr>
        <p:spPr>
          <a:xfrm>
            <a:off x="914400" y="744557"/>
            <a:ext cx="16535400" cy="88947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d-ID" sz="3200" b="1" i="1" dirty="0"/>
              <a:t>b. Pelatihan Intensif (</a:t>
            </a:r>
            <a:r>
              <a:rPr lang="en-US" sz="3200" b="1" i="1" dirty="0"/>
              <a:t>5 </a:t>
            </a:r>
            <a:r>
              <a:rPr lang="id-ID" sz="3200" b="1" i="1" dirty="0"/>
              <a:t>Hari</a:t>
            </a:r>
            <a:r>
              <a:rPr lang="en-US" sz="3200" b="1" i="1" dirty="0"/>
              <a:t>; </a:t>
            </a:r>
            <a:r>
              <a:rPr lang="en-US" sz="3200" b="1" i="1" dirty="0" err="1"/>
              <a:t>jadwal</a:t>
            </a:r>
            <a:r>
              <a:rPr lang="en-US" sz="3200" b="1" i="1" dirty="0"/>
              <a:t> tentative</a:t>
            </a:r>
            <a:r>
              <a:rPr lang="id-ID" sz="3200" b="1" i="1" dirty="0"/>
              <a:t>)</a:t>
            </a:r>
            <a:endParaRPr lang="en-ID" sz="2800" b="1" i="1" dirty="0"/>
          </a:p>
          <a:p>
            <a:pPr lvl="0"/>
            <a:r>
              <a:rPr lang="id-ID" sz="3200" b="1" dirty="0"/>
              <a:t>Hari 1 </a:t>
            </a:r>
            <a:r>
              <a:rPr lang="id-ID" sz="3200" dirty="0"/>
              <a:t>:</a:t>
            </a:r>
            <a:endParaRPr lang="en-ID" sz="3200" dirty="0"/>
          </a:p>
          <a:p>
            <a:pPr lvl="1"/>
            <a:r>
              <a:rPr lang="en-US" sz="3200" dirty="0" err="1"/>
              <a:t>Sesi</a:t>
            </a:r>
            <a:r>
              <a:rPr lang="en-US" sz="3200" dirty="0"/>
              <a:t> 1: </a:t>
            </a:r>
            <a:r>
              <a:rPr lang="id-ID" sz="3200" dirty="0"/>
              <a:t>Pembukaan dan pengenalan program.</a:t>
            </a:r>
            <a:endParaRPr lang="en-ID" sz="3200" dirty="0"/>
          </a:p>
          <a:p>
            <a:pPr lvl="1"/>
            <a:r>
              <a:rPr lang="en-US" sz="3200" dirty="0" err="1"/>
              <a:t>Sesi</a:t>
            </a:r>
            <a:r>
              <a:rPr lang="en-US" sz="3200" dirty="0"/>
              <a:t> 2: </a:t>
            </a:r>
            <a:r>
              <a:rPr lang="id-ID" sz="3200" dirty="0"/>
              <a:t>Narkoba</a:t>
            </a:r>
            <a:r>
              <a:rPr lang="en-US" sz="3200" dirty="0"/>
              <a:t> dan </a:t>
            </a:r>
            <a:r>
              <a:rPr lang="en-US" sz="3200" i="1" dirty="0"/>
              <a:t>Human Trafficking</a:t>
            </a:r>
            <a:r>
              <a:rPr lang="en-US" sz="3200" dirty="0"/>
              <a:t>.</a:t>
            </a:r>
            <a:endParaRPr lang="en-ID" sz="3200" dirty="0"/>
          </a:p>
          <a:p>
            <a:pPr lvl="1"/>
            <a:r>
              <a:rPr lang="en-US" sz="3200" dirty="0" err="1"/>
              <a:t>Sesi</a:t>
            </a:r>
            <a:r>
              <a:rPr lang="en-US" sz="3200" dirty="0"/>
              <a:t> 3: </a:t>
            </a:r>
            <a:r>
              <a:rPr lang="id-ID" sz="3200" dirty="0"/>
              <a:t>Pernikahan Dini </a:t>
            </a:r>
            <a:r>
              <a:rPr lang="en-US" sz="3200" dirty="0"/>
              <a:t>dan </a:t>
            </a:r>
            <a:r>
              <a:rPr lang="id-ID" sz="3200" dirty="0"/>
              <a:t>K</a:t>
            </a:r>
            <a:r>
              <a:rPr lang="en-US" sz="3200" dirty="0" err="1"/>
              <a:t>ekerasan</a:t>
            </a:r>
            <a:r>
              <a:rPr lang="en-US" sz="3200" dirty="0"/>
              <a:t> </a:t>
            </a:r>
            <a:r>
              <a:rPr lang="id-ID" sz="3200" dirty="0"/>
              <a:t>D</a:t>
            </a:r>
            <a:r>
              <a:rPr lang="en-US" sz="3200" dirty="0" err="1"/>
              <a:t>alam</a:t>
            </a:r>
            <a:r>
              <a:rPr lang="en-US" sz="3200" dirty="0"/>
              <a:t> </a:t>
            </a:r>
            <a:r>
              <a:rPr lang="id-ID" sz="3200" dirty="0"/>
              <a:t>R</a:t>
            </a:r>
            <a:r>
              <a:rPr lang="en-US" sz="3200" dirty="0" err="1"/>
              <a:t>umah</a:t>
            </a:r>
            <a:r>
              <a:rPr lang="en-US" sz="3200" dirty="0"/>
              <a:t> </a:t>
            </a:r>
            <a:r>
              <a:rPr lang="id-ID" sz="3200" dirty="0"/>
              <a:t>T</a:t>
            </a:r>
            <a:r>
              <a:rPr lang="en-US" sz="3200" dirty="0" err="1"/>
              <a:t>angga</a:t>
            </a:r>
            <a:endParaRPr lang="en-ID" sz="3200" dirty="0"/>
          </a:p>
          <a:p>
            <a:pPr lvl="0"/>
            <a:r>
              <a:rPr lang="id-ID" sz="3200" b="1" dirty="0"/>
              <a:t>Hari 2 </a:t>
            </a:r>
            <a:r>
              <a:rPr lang="id-ID" sz="3200" dirty="0"/>
              <a:t>:</a:t>
            </a:r>
            <a:endParaRPr lang="en-ID" sz="3200" dirty="0"/>
          </a:p>
          <a:p>
            <a:pPr lvl="1"/>
            <a:r>
              <a:rPr lang="id-ID" sz="3200" dirty="0"/>
              <a:t>Sesi </a:t>
            </a:r>
            <a:r>
              <a:rPr lang="en-US" sz="3200" dirty="0"/>
              <a:t>4</a:t>
            </a:r>
            <a:r>
              <a:rPr lang="id-ID" sz="3200" dirty="0"/>
              <a:t>: Pengembangan Produk Kreatif (inovasi dan desain produk).</a:t>
            </a:r>
            <a:endParaRPr lang="en-ID" sz="3200" dirty="0"/>
          </a:p>
          <a:p>
            <a:pPr lvl="1"/>
            <a:r>
              <a:rPr lang="id-ID" sz="3200" dirty="0"/>
              <a:t>Sesi </a:t>
            </a:r>
            <a:r>
              <a:rPr lang="en-US" sz="3200" dirty="0"/>
              <a:t>5</a:t>
            </a:r>
            <a:r>
              <a:rPr lang="id-ID" sz="3200" dirty="0"/>
              <a:t>: Manajemen Keuangan (pengelolaan modal dan perencanaan keuangan).</a:t>
            </a:r>
            <a:endParaRPr lang="en-ID" sz="3200" dirty="0"/>
          </a:p>
          <a:p>
            <a:pPr lvl="0"/>
            <a:r>
              <a:rPr lang="id-ID" sz="3200" b="1" dirty="0"/>
              <a:t>Hari 3 </a:t>
            </a:r>
            <a:r>
              <a:rPr lang="id-ID" sz="3200" dirty="0"/>
              <a:t>:</a:t>
            </a:r>
            <a:endParaRPr lang="en-ID" sz="3200" dirty="0"/>
          </a:p>
          <a:p>
            <a:pPr lvl="1"/>
            <a:r>
              <a:rPr lang="id-ID" sz="3200" dirty="0"/>
              <a:t>Sesi </a:t>
            </a:r>
            <a:r>
              <a:rPr lang="en-US" sz="3200" dirty="0"/>
              <a:t>6</a:t>
            </a:r>
            <a:r>
              <a:rPr lang="id-ID" sz="3200" dirty="0"/>
              <a:t>: Pemasaran Digital (teknik promosi menggunakan media sosial, SEO, dan marketplace).</a:t>
            </a:r>
            <a:endParaRPr lang="en-ID" sz="3200" dirty="0"/>
          </a:p>
          <a:p>
            <a:pPr lvl="1"/>
            <a:r>
              <a:rPr lang="id-ID" sz="3200" dirty="0"/>
              <a:t>Sesi </a:t>
            </a:r>
            <a:r>
              <a:rPr lang="en-US" sz="3200" dirty="0"/>
              <a:t>7</a:t>
            </a:r>
            <a:r>
              <a:rPr lang="id-ID" sz="3200" dirty="0"/>
              <a:t>: Jaringan dan Kolaborasi (membangun jaringan bisnis lokal dan nasional).</a:t>
            </a:r>
            <a:endParaRPr lang="en-ID" sz="3200" dirty="0"/>
          </a:p>
          <a:p>
            <a:pPr lvl="0"/>
            <a:r>
              <a:rPr lang="id-ID" sz="3200" b="1" dirty="0"/>
              <a:t>Hari 4 </a:t>
            </a:r>
            <a:r>
              <a:rPr lang="id-ID" sz="3200" dirty="0"/>
              <a:t>:</a:t>
            </a:r>
            <a:endParaRPr lang="en-ID" sz="3200" dirty="0"/>
          </a:p>
          <a:p>
            <a:pPr lvl="1"/>
            <a:r>
              <a:rPr lang="en-US" sz="3200" dirty="0" err="1"/>
              <a:t>Sesi</a:t>
            </a:r>
            <a:r>
              <a:rPr lang="en-US" sz="3200" dirty="0"/>
              <a:t> 8: </a:t>
            </a:r>
            <a:r>
              <a:rPr lang="en-US" sz="3200" dirty="0" err="1"/>
              <a:t>Identifikasi</a:t>
            </a:r>
            <a:r>
              <a:rPr lang="en-US" sz="3200" dirty="0"/>
              <a:t> </a:t>
            </a:r>
            <a:r>
              <a:rPr lang="en-US" sz="3200" dirty="0" err="1"/>
              <a:t>potensi</a:t>
            </a:r>
            <a:r>
              <a:rPr lang="en-US" sz="3200" dirty="0"/>
              <a:t> </a:t>
            </a:r>
            <a:r>
              <a:rPr lang="en-US" sz="3200" dirty="0" err="1"/>
              <a:t>Bisnis</a:t>
            </a:r>
            <a:endParaRPr lang="en-ID" sz="3200" dirty="0"/>
          </a:p>
          <a:p>
            <a:pPr lvl="1"/>
            <a:r>
              <a:rPr lang="en-US" sz="3200" dirty="0" err="1"/>
              <a:t>Sesi</a:t>
            </a:r>
            <a:r>
              <a:rPr lang="en-US" sz="3200" dirty="0"/>
              <a:t> 9: </a:t>
            </a:r>
            <a:r>
              <a:rPr lang="en-US" sz="3200" i="1" dirty="0"/>
              <a:t>Coaching clinic</a:t>
            </a:r>
            <a:r>
              <a:rPr lang="en-US" sz="3200" dirty="0"/>
              <a:t> </a:t>
            </a:r>
            <a:r>
              <a:rPr lang="en-US" sz="3200" dirty="0" err="1"/>
              <a:t>Pembuatan</a:t>
            </a:r>
            <a:r>
              <a:rPr lang="en-US" sz="3200" dirty="0"/>
              <a:t> </a:t>
            </a:r>
            <a:r>
              <a:rPr lang="en-US" sz="3200" i="1" dirty="0" err="1"/>
              <a:t>Bisnis</a:t>
            </a:r>
            <a:r>
              <a:rPr lang="en-US" sz="3200" i="1" dirty="0"/>
              <a:t> Plan</a:t>
            </a:r>
            <a:endParaRPr lang="en-ID" sz="3200" dirty="0"/>
          </a:p>
          <a:p>
            <a:pPr lvl="0"/>
            <a:r>
              <a:rPr lang="id-ID" sz="3200" b="1" dirty="0"/>
              <a:t>Hari </a:t>
            </a:r>
            <a:r>
              <a:rPr lang="en-US" sz="3200" b="1" dirty="0"/>
              <a:t>5 </a:t>
            </a:r>
            <a:r>
              <a:rPr lang="id-ID" sz="3200" dirty="0"/>
              <a:t>:</a:t>
            </a:r>
            <a:endParaRPr lang="en-ID" sz="3200" dirty="0"/>
          </a:p>
          <a:p>
            <a:pPr lvl="1"/>
            <a:r>
              <a:rPr lang="en-US" sz="3200" dirty="0" err="1"/>
              <a:t>Sesi</a:t>
            </a:r>
            <a:r>
              <a:rPr lang="en-US" sz="3200" dirty="0"/>
              <a:t> 10: </a:t>
            </a:r>
            <a:r>
              <a:rPr lang="en-US" sz="3200" i="1" dirty="0" err="1"/>
              <a:t>Praktek</a:t>
            </a:r>
            <a:r>
              <a:rPr lang="en-US" sz="3200" dirty="0"/>
              <a:t> </a:t>
            </a:r>
            <a:r>
              <a:rPr lang="en-US" sz="3200" dirty="0" err="1"/>
              <a:t>Pembuatan</a:t>
            </a:r>
            <a:r>
              <a:rPr lang="en-US" sz="3200" dirty="0"/>
              <a:t> </a:t>
            </a:r>
            <a:r>
              <a:rPr lang="en-US" sz="3200" i="1" dirty="0" err="1"/>
              <a:t>Bisnis</a:t>
            </a:r>
            <a:r>
              <a:rPr lang="en-US" sz="3200" i="1" dirty="0"/>
              <a:t> Plan</a:t>
            </a:r>
            <a:endParaRPr lang="en-ID" sz="3200" dirty="0"/>
          </a:p>
          <a:p>
            <a:pPr lvl="1"/>
            <a:r>
              <a:rPr lang="id-ID" sz="3200" dirty="0"/>
              <a:t>Penutupan dan pembagian modul pelatihan.</a:t>
            </a:r>
            <a:endParaRPr lang="en-ID" sz="3200" dirty="0"/>
          </a:p>
          <a:p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3053085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5A29C-8E29-CD60-46E7-7853690B8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58C69-8D8D-B3C6-F789-15B23EC66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"/>
            <a:ext cx="18288000" cy="102859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33E058-F7E6-4285-A104-5935A110C5D2}"/>
              </a:ext>
            </a:extLst>
          </p:cNvPr>
          <p:cNvSpPr/>
          <p:nvPr/>
        </p:nvSpPr>
        <p:spPr>
          <a:xfrm>
            <a:off x="914400" y="744557"/>
            <a:ext cx="16535400" cy="84638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d-ID" sz="3200" b="1" dirty="0"/>
              <a:t>3. Tahap Produk (Output dan Outcome)</a:t>
            </a:r>
            <a:endParaRPr lang="en-ID" sz="3600" b="1" dirty="0"/>
          </a:p>
          <a:p>
            <a:r>
              <a:rPr lang="id-ID" sz="3200" b="1" i="1" dirty="0"/>
              <a:t>a. Output</a:t>
            </a:r>
            <a:endParaRPr lang="en-ID" sz="2800" b="1" i="1" dirty="0"/>
          </a:p>
          <a:p>
            <a:pPr lvl="0"/>
            <a:r>
              <a:rPr lang="id-ID" sz="3200" b="1" dirty="0"/>
              <a:t>100 Pemuda Pengusaha Terlatih</a:t>
            </a:r>
            <a:r>
              <a:rPr lang="id-ID" sz="3200" dirty="0"/>
              <a:t>:</a:t>
            </a:r>
            <a:endParaRPr lang="en-ID" sz="3200" dirty="0"/>
          </a:p>
          <a:p>
            <a:pPr lvl="1"/>
            <a:r>
              <a:rPr lang="id-ID" sz="3200" dirty="0"/>
              <a:t>Memiliki rencana bisnis yang jelas dan aplikatif.</a:t>
            </a:r>
            <a:endParaRPr lang="en-ID" sz="3200" dirty="0"/>
          </a:p>
          <a:p>
            <a:pPr lvl="1"/>
            <a:r>
              <a:rPr lang="id-ID" sz="3200" dirty="0"/>
              <a:t>Terbentuknya platform komunitas online untuk berbagi pengalaman dan jaringan.</a:t>
            </a:r>
            <a:endParaRPr lang="en-ID" sz="3200" dirty="0"/>
          </a:p>
          <a:p>
            <a:pPr lvl="0"/>
            <a:r>
              <a:rPr lang="id-ID" sz="3200" b="1" dirty="0"/>
              <a:t>E-book/Modul Pelatihan</a:t>
            </a:r>
            <a:r>
              <a:rPr lang="id-ID" sz="3200" dirty="0"/>
              <a:t>:</a:t>
            </a:r>
            <a:endParaRPr lang="en-ID" sz="3200" dirty="0"/>
          </a:p>
          <a:p>
            <a:pPr lvl="1"/>
            <a:r>
              <a:rPr lang="id-ID" sz="3200" dirty="0"/>
              <a:t>Berisi materi kewirausahaan dan pemasaran digital untuk digunakan peserta dan calon peserta lainnya.</a:t>
            </a:r>
            <a:endParaRPr lang="en-ID" sz="3200" dirty="0"/>
          </a:p>
          <a:p>
            <a:r>
              <a:rPr lang="id-ID" sz="3200" b="1" i="1" dirty="0"/>
              <a:t>b. Outcome</a:t>
            </a:r>
            <a:endParaRPr lang="en-ID" sz="2800" b="1" i="1" dirty="0"/>
          </a:p>
          <a:p>
            <a:pPr lvl="0"/>
            <a:r>
              <a:rPr lang="id-ID" sz="3200" b="1" dirty="0"/>
              <a:t>Peningkatan Keterampilan Bisnis</a:t>
            </a:r>
            <a:r>
              <a:rPr lang="id-ID" sz="3200" dirty="0"/>
              <a:t>:</a:t>
            </a:r>
            <a:endParaRPr lang="en-ID" sz="3200" dirty="0"/>
          </a:p>
          <a:p>
            <a:pPr lvl="1"/>
            <a:r>
              <a:rPr lang="id-ID" sz="3200" dirty="0"/>
              <a:t>Peserta mampu mengelola usaha dengan lebih baik, termasuk inovasi produk dan pemasaran digital.</a:t>
            </a:r>
            <a:endParaRPr lang="en-ID" sz="3200" dirty="0"/>
          </a:p>
          <a:p>
            <a:pPr lvl="0"/>
            <a:r>
              <a:rPr lang="id-ID" sz="3200" b="1" dirty="0"/>
              <a:t>Pengurangan Kemiskinan</a:t>
            </a:r>
            <a:r>
              <a:rPr lang="id-ID" sz="3200" dirty="0"/>
              <a:t>:</a:t>
            </a:r>
            <a:endParaRPr lang="en-ID" sz="3200" dirty="0"/>
          </a:p>
          <a:p>
            <a:pPr lvl="1"/>
            <a:r>
              <a:rPr lang="id-ID" sz="3200" dirty="0"/>
              <a:t>Terciptanya lapangan kerja baru melalui usaha rintisan peserta.</a:t>
            </a:r>
            <a:endParaRPr lang="en-ID" sz="3200" dirty="0"/>
          </a:p>
          <a:p>
            <a:pPr lvl="0"/>
            <a:r>
              <a:rPr lang="id-ID" sz="3200" b="1" dirty="0"/>
              <a:t>Peningkatan Indeks Pembangunan Pemuda (IPP) </a:t>
            </a:r>
            <a:r>
              <a:rPr lang="id-ID" sz="3200" dirty="0"/>
              <a:t>:</a:t>
            </a:r>
            <a:endParaRPr lang="en-ID" sz="3200" dirty="0"/>
          </a:p>
          <a:p>
            <a:pPr lvl="2"/>
            <a:r>
              <a:rPr lang="id-ID" sz="3200" dirty="0"/>
              <a:t>Partisipasi ekonomi pemuda meningkat, mendorong IPP NTT dari 54,33 (2022) menuju target 55 pada tahun berikutnya.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39684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1005</Words>
  <Application>Microsoft Office PowerPoint</Application>
  <PresentationFormat>Custom</PresentationFormat>
  <Paragraphs>163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Calibri</vt:lpstr>
      <vt:lpstr>Plus Jakarta Sans</vt:lpstr>
      <vt:lpstr>Arial Narrow</vt:lpstr>
      <vt:lpstr>Symbol</vt:lpstr>
      <vt:lpstr>Arial</vt:lpstr>
      <vt:lpstr>Wingdings</vt:lpstr>
      <vt:lpstr>BROTHER</vt:lpstr>
      <vt:lpstr>Times New Roman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 Juknis Pelaksanaan Kegiatan Youth Campaign dan Inkubator Bisnis di NTT    Tahap Persiapan (Input). a. Identifikasi Sasaran Kegiatan. Target Peserta: 100 pemuda pengusaha (laki-laki dan perempuan) dari 8 daerah otonom di NTT (Kota Kupang, Kabupaten Kupang, TTS, TTU, Belu, Malaka, Alor dan Ende).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Biru dan Kuning Modern Sidang Skripsi Presentasi</dc:title>
  <dc:creator>tami anugrah</dc:creator>
  <cp:lastModifiedBy>inventarisdispora@gmail.com</cp:lastModifiedBy>
  <cp:revision>27</cp:revision>
  <dcterms:created xsi:type="dcterms:W3CDTF">2006-08-16T00:00:00Z</dcterms:created>
  <dcterms:modified xsi:type="dcterms:W3CDTF">2025-03-11T15:20:30Z</dcterms:modified>
  <dc:identifier>DAGdoHPLyJk</dc:identifier>
</cp:coreProperties>
</file>